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3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78" r:id="rId8"/>
    <p:sldId id="277" r:id="rId9"/>
    <p:sldId id="262" r:id="rId10"/>
    <p:sldId id="265" r:id="rId11"/>
    <p:sldId id="263" r:id="rId12"/>
    <p:sldId id="264" r:id="rId13"/>
    <p:sldId id="266" r:id="rId14"/>
    <p:sldId id="267" r:id="rId15"/>
    <p:sldId id="268" r:id="rId16"/>
    <p:sldId id="274" r:id="rId17"/>
    <p:sldId id="271" r:id="rId18"/>
    <p:sldId id="269" r:id="rId19"/>
    <p:sldId id="270" r:id="rId20"/>
    <p:sldId id="272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281"/>
    <p:restoredTop sz="56911"/>
  </p:normalViewPr>
  <p:slideViewPr>
    <p:cSldViewPr snapToGrid="0" snapToObjects="1">
      <p:cViewPr>
        <p:scale>
          <a:sx n="72" d="100"/>
          <a:sy n="72" d="100"/>
        </p:scale>
        <p:origin x="-888" y="1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2.png>
</file>

<file path=ppt/media/image3.tiff>
</file>

<file path=ppt/media/image4.png>
</file>

<file path=ppt/media/image5.png>
</file>

<file path=ppt/media/image6.jpg>
</file>

<file path=ppt/media/image7.tiff>
</file>

<file path=ppt/media/image8.tiff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54AA91-4090-6144-A326-8C6D21555693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9D926-E524-6F4D-BD82-6B0E87DFE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12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Since surgeries are increasing, the number of surgeons should also be increasing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We are already at a deficit in terms of surgeons needed, and the number of surgeries required is increasing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Our app will help potential surgeons practice in a virtual environment, learning the theory they need to know and providing the hands-on experience they need to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63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Talk as well about data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025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For touches Began mention all touch instances – add spine, start point, trajectory, add screw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13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For touches Began mention all touch instances – add spine, start point, trajectory, add screw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849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9D926-E524-6F4D-BD82-6B0E87DFE96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20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752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803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07276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319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58667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966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685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60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777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883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838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29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384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18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557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274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06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  <p:sldLayoutId id="2147483748" r:id="rId15"/>
    <p:sldLayoutId id="214748374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1B854-C271-C744-A950-F3FF8790B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188790"/>
            <a:ext cx="8915399" cy="2262781"/>
          </a:xfrm>
        </p:spPr>
        <p:txBody>
          <a:bodyPr/>
          <a:lstStyle/>
          <a:p>
            <a:pPr algn="r"/>
            <a:r>
              <a:rPr lang="en-US" b="1" dirty="0" err="1"/>
              <a:t>Spineducation</a:t>
            </a:r>
            <a:r>
              <a:rPr lang="en-US" dirty="0"/>
              <a:t> </a:t>
            </a:r>
            <a:br>
              <a:rPr lang="en-US" dirty="0"/>
            </a:br>
            <a:r>
              <a:rPr lang="en-US" sz="4000" dirty="0"/>
              <a:t>iOS Application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B8B4F1-E008-F144-A384-432281DFB9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r"/>
            <a:r>
              <a:rPr lang="en-US" dirty="0"/>
              <a:t>Maya Ramamurthy</a:t>
            </a:r>
          </a:p>
          <a:p>
            <a:pPr algn="r"/>
            <a:r>
              <a:rPr lang="en-US" dirty="0"/>
              <a:t>Katrine </a:t>
            </a:r>
            <a:r>
              <a:rPr lang="en-US" dirty="0" err="1"/>
              <a:t>Rachitsky</a:t>
            </a:r>
            <a:endParaRPr lang="en-US" dirty="0"/>
          </a:p>
          <a:p>
            <a:pPr algn="r"/>
            <a:r>
              <a:rPr lang="en-US" dirty="0" err="1"/>
              <a:t>Manaar</a:t>
            </a:r>
            <a:r>
              <a:rPr lang="en-US" dirty="0"/>
              <a:t> </a:t>
            </a:r>
            <a:r>
              <a:rPr lang="en-US" dirty="0" err="1"/>
              <a:t>Hyder</a:t>
            </a:r>
            <a:endParaRPr lang="en-US" dirty="0"/>
          </a:p>
          <a:p>
            <a:pPr algn="r"/>
            <a:r>
              <a:rPr lang="en-US" dirty="0" err="1"/>
              <a:t>Randa</a:t>
            </a:r>
            <a:r>
              <a:rPr lang="en-US" dirty="0"/>
              <a:t> Mohsen</a:t>
            </a:r>
          </a:p>
        </p:txBody>
      </p:sp>
    </p:spTree>
    <p:extLst>
      <p:ext uri="{BB962C8B-B14F-4D97-AF65-F5344CB8AC3E}">
        <p14:creationId xmlns:p14="http://schemas.microsoft.com/office/powerpoint/2010/main" val="995640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5C7E4-7301-B445-AA17-29A393005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1724"/>
          </a:xfrm>
        </p:spPr>
        <p:txBody>
          <a:bodyPr/>
          <a:lstStyle/>
          <a:p>
            <a:r>
              <a:rPr lang="en-US" dirty="0"/>
              <a:t>What Are Medical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DCA37-6474-2E4A-AA8A-70DAB81C7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BE4FC8F-02D1-8946-9C09-36D4BCF78217}"/>
              </a:ext>
            </a:extLst>
          </p:cNvPr>
          <p:cNvSpPr txBox="1">
            <a:spLocks/>
          </p:cNvSpPr>
          <p:nvPr/>
        </p:nvSpPr>
        <p:spPr>
          <a:xfrm>
            <a:off x="2592925" y="1355834"/>
            <a:ext cx="8911687" cy="5360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Multiple Choice Questions </a:t>
            </a:r>
          </a:p>
        </p:txBody>
      </p:sp>
    </p:spTree>
    <p:extLst>
      <p:ext uri="{BB962C8B-B14F-4D97-AF65-F5344CB8AC3E}">
        <p14:creationId xmlns:p14="http://schemas.microsoft.com/office/powerpoint/2010/main" val="3092274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806DF-3339-3649-9F1C-459C53AA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They Are Structured In The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ACD33-52E2-7E4A-AEF9-9B3219E11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0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CA1DD-42AA-9F4E-BCE9-45BD8D61E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17DEE-DFEE-D741-826D-DAE73EC70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data comes from</a:t>
            </a:r>
          </a:p>
        </p:txBody>
      </p:sp>
    </p:spTree>
    <p:extLst>
      <p:ext uri="{BB962C8B-B14F-4D97-AF65-F5344CB8AC3E}">
        <p14:creationId xmlns:p14="http://schemas.microsoft.com/office/powerpoint/2010/main" val="1342323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37FCD-2E27-7047-9577-31C65350A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Obstacles Encountered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5DB2C-5DBB-AE4E-A755-82DEE86F3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30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2A684-0D5A-3340-A237-1522598ADF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Augmented Reality Surgery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80E7AE6-968E-904F-9D3A-60561B6A21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26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06554-FA82-9B49-962F-BD1BAB08A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1110-D9B2-B745-9EC4-5B21FAB812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Existing model customized in Blender and </a:t>
            </a:r>
            <a:r>
              <a:rPr lang="en-US" dirty="0" err="1"/>
              <a:t>XCode</a:t>
            </a:r>
            <a:endParaRPr lang="en-US" dirty="0"/>
          </a:p>
          <a:p>
            <a:pPr lvl="1"/>
            <a:r>
              <a:rPr lang="en-US" dirty="0"/>
              <a:t>Rotation, size, texture, material, lighting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AC579F-F1EF-6F48-B4DF-7E01EE2B7C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1373" y="2133600"/>
            <a:ext cx="4313238" cy="260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73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CE732-A829-FB46-A191-569B857AE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3D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36325-00E8-8D41-8C81-C16C47DA86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Created with the help of surgical resident for placement, size and rotation</a:t>
            </a:r>
          </a:p>
          <a:p>
            <a:r>
              <a:rPr lang="en-US" dirty="0"/>
              <a:t>Act as an indicator for the acceptable region for screw placement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7DC4F6-43B8-1A49-BD51-9A0D95B4C8A2}"/>
              </a:ext>
            </a:extLst>
          </p:cNvPr>
          <p:cNvSpPr txBox="1">
            <a:spLocks/>
          </p:cNvSpPr>
          <p:nvPr/>
        </p:nvSpPr>
        <p:spPr>
          <a:xfrm>
            <a:off x="2592925" y="1460938"/>
            <a:ext cx="8911687" cy="6726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Creating Pedicle Cylinders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E563F1-8639-9B41-91B5-5BB72FD5AE6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37929" y="1447799"/>
            <a:ext cx="3263153" cy="21739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0040BB-02ED-054F-86C6-C2D15AD22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7928" y="3850032"/>
            <a:ext cx="3263153" cy="227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672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306C8-C48F-8142-A84C-8A7595EF1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Placing The Spine in 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65020-435F-F044-BB4E-EEBA8879D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adding an object to </a:t>
            </a:r>
            <a:r>
              <a:rPr lang="en-US" dirty="0" err="1"/>
              <a:t>SceneView</a:t>
            </a:r>
            <a:r>
              <a:rPr lang="en-US" dirty="0"/>
              <a:t>, it is created as a </a:t>
            </a:r>
            <a:r>
              <a:rPr lang="en-US" dirty="0" err="1"/>
              <a:t>ChildNode</a:t>
            </a:r>
            <a:r>
              <a:rPr lang="en-US" dirty="0"/>
              <a:t> of the “root”</a:t>
            </a:r>
          </a:p>
          <a:p>
            <a:r>
              <a:rPr lang="en-US" dirty="0"/>
              <a:t>The spine is placed by detecting the horizontal plane below</a:t>
            </a:r>
          </a:p>
          <a:p>
            <a:r>
              <a:rPr lang="en-US" dirty="0"/>
              <a:t>The user is able to re-</a:t>
            </a:r>
            <a:r>
              <a:rPr lang="en-US" dirty="0" err="1"/>
              <a:t>centre</a:t>
            </a:r>
            <a:r>
              <a:rPr lang="en-US" dirty="0"/>
              <a:t> the spine until they are happy with placement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861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5AE89-322F-FC42-8412-500CA0971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Of Start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58238-B245-5840-AE93-902A3BA0C6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Node created out of 2D image of bullseye</a:t>
            </a:r>
          </a:p>
          <a:p>
            <a:r>
              <a:rPr lang="en-US" dirty="0"/>
              <a:t>Added as a node of point of view to follow user movement</a:t>
            </a:r>
          </a:p>
          <a:p>
            <a:r>
              <a:rPr lang="en-US" dirty="0"/>
              <a:t>User touch indicates camera in position of desired start point, white sphere marks the point chosen</a:t>
            </a:r>
          </a:p>
          <a:p>
            <a:r>
              <a:rPr lang="en-US" dirty="0"/>
              <a:t>Cylinder used to determine whether or not start point is acceptable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98EC2B-6E90-E54C-93E5-270CF35044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1375" y="2133600"/>
            <a:ext cx="4313238" cy="3389136"/>
          </a:xfrm>
        </p:spPr>
      </p:pic>
    </p:spTree>
    <p:extLst>
      <p:ext uri="{BB962C8B-B14F-4D97-AF65-F5344CB8AC3E}">
        <p14:creationId xmlns:p14="http://schemas.microsoft.com/office/powerpoint/2010/main" val="1472133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7048B-1C27-7F43-9CEE-5F2474F4F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Obtaining Trajectory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39C5-81E3-4E44-B208-171E0F41C7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Line appears from selected start point to user’s camera</a:t>
            </a:r>
          </a:p>
          <a:p>
            <a:r>
              <a:rPr lang="en-US" dirty="0"/>
              <a:t>Angle dynamically changes as user changes position of camera</a:t>
            </a:r>
          </a:p>
          <a:p>
            <a:r>
              <a:rPr lang="en-US" dirty="0"/>
              <a:t>Allows user to select trajectory from start point with which the screw should enter the spine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7420F9-4883-7746-A9A1-22AA735245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1375" y="2133600"/>
            <a:ext cx="3906931" cy="353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314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032DE-93FC-D04D-824C-40D1C2E46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D5632-22A1-034C-8C49-581115CC09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After undergraduate training some undergo medical training</a:t>
            </a:r>
          </a:p>
          <a:p>
            <a:endParaRPr lang="en-CA" dirty="0"/>
          </a:p>
          <a:p>
            <a:r>
              <a:rPr lang="en-CA" dirty="0"/>
              <a:t>Some will pursue further surgical training in orthopedic or neurosurgery</a:t>
            </a:r>
          </a:p>
          <a:p>
            <a:endParaRPr lang="en-CA" dirty="0"/>
          </a:p>
          <a:p>
            <a:r>
              <a:rPr lang="en-CA" dirty="0"/>
              <a:t>They require a PASS on the royal college examination</a:t>
            </a:r>
          </a:p>
          <a:p>
            <a:endParaRPr lang="en-CA" dirty="0"/>
          </a:p>
          <a:p>
            <a:r>
              <a:rPr lang="en-CA" dirty="0"/>
              <a:t>The spine remains a source of source of difficulty for many trainees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B6F15DA-7A8E-C546-A416-5FD7F57346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1375" y="2133600"/>
            <a:ext cx="4065204" cy="3584028"/>
          </a:xfrm>
        </p:spPr>
      </p:pic>
    </p:spTree>
    <p:extLst>
      <p:ext uri="{BB962C8B-B14F-4D97-AF65-F5344CB8AC3E}">
        <p14:creationId xmlns:p14="http://schemas.microsoft.com/office/powerpoint/2010/main" val="1882339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B27B1-5C09-5545-996C-E439DAE74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Screw Placement &amp; Verification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A3A6D-A487-A942-B1F4-5D909FE4A8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Screw is placed along selected trajectory (based on camera orientation)</a:t>
            </a:r>
          </a:p>
          <a:p>
            <a:r>
              <a:rPr lang="en-US" dirty="0"/>
              <a:t>Hit test determines whether or not:</a:t>
            </a:r>
          </a:p>
          <a:p>
            <a:pPr lvl="1"/>
            <a:r>
              <a:rPr lang="en-US" dirty="0"/>
              <a:t>The start point coincides with the cylinder</a:t>
            </a:r>
          </a:p>
          <a:p>
            <a:pPr lvl="1"/>
            <a:r>
              <a:rPr lang="en-US" dirty="0"/>
              <a:t>The line intersects the cylinder at the proper angle</a:t>
            </a:r>
          </a:p>
          <a:p>
            <a:r>
              <a:rPr lang="en-US" dirty="0"/>
              <a:t>This hit test verifies whether or not the user has successfully placed the screw within cylinder and notifies the user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845CC4-CE5D-3A4E-ACE7-9C96C89A1F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91375" y="2133600"/>
            <a:ext cx="4313238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1417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2DE0F-E920-0F4B-8848-7973ED88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Obstacles Encountered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9444A-D566-CA43-8AEF-8BB70A89D58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ARKit</a:t>
            </a:r>
            <a:r>
              <a:rPr lang="en-US" dirty="0"/>
              <a:t> limitations</a:t>
            </a:r>
          </a:p>
          <a:p>
            <a:pPr lvl="1"/>
            <a:r>
              <a:rPr lang="en-US" dirty="0"/>
              <a:t>Stabilization of AR Objects</a:t>
            </a:r>
          </a:p>
          <a:p>
            <a:pPr lvl="1"/>
            <a:r>
              <a:rPr lang="en-US" dirty="0"/>
              <a:t>Lack of consistency between hit tests, and translation of coordinates between Real World hit points and AR </a:t>
            </a:r>
            <a:r>
              <a:rPr lang="en-US" dirty="0" err="1"/>
              <a:t>SceneView</a:t>
            </a:r>
            <a:r>
              <a:rPr lang="en-US" dirty="0"/>
              <a:t> points</a:t>
            </a:r>
          </a:p>
          <a:p>
            <a:pPr lvl="1"/>
            <a:r>
              <a:rPr lang="en-US" dirty="0"/>
              <a:t>Camera orientation</a:t>
            </a:r>
          </a:p>
          <a:p>
            <a:r>
              <a:rPr lang="en-US" dirty="0"/>
              <a:t>Blender and </a:t>
            </a:r>
            <a:r>
              <a:rPr lang="en-US" dirty="0" err="1"/>
              <a:t>XCode</a:t>
            </a:r>
            <a:r>
              <a:rPr lang="en-US" dirty="0"/>
              <a:t> lighting</a:t>
            </a:r>
          </a:p>
          <a:p>
            <a:pPr lvl="1"/>
            <a:endParaRPr lang="en-US" dirty="0"/>
          </a:p>
        </p:txBody>
      </p:sp>
      <p:pic>
        <p:nvPicPr>
          <p:cNvPr id="5" name="spine wut">
            <a:hlinkClick r:id="" action="ppaction://media"/>
            <a:extLst>
              <a:ext uri="{FF2B5EF4-FFF2-40B4-BE49-F238E27FC236}">
                <a16:creationId xmlns:a16="http://schemas.microsoft.com/office/drawing/2014/main" id="{AE7F6706-4200-2A4B-9D90-AFC5DCBE75C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91375" y="1541929"/>
            <a:ext cx="4313238" cy="4090521"/>
          </a:xfrm>
        </p:spPr>
      </p:pic>
    </p:spTree>
    <p:extLst>
      <p:ext uri="{BB962C8B-B14F-4D97-AF65-F5344CB8AC3E}">
        <p14:creationId xmlns:p14="http://schemas.microsoft.com/office/powerpoint/2010/main" val="18542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2724E-22D7-D64E-8BBC-E8054A4BE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Of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4C1A8-D849-C84F-8976-0AE66B697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827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B7A1F-25FB-9345-BF6C-6D48EDFD5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B93CE-5CA8-5745-9D8D-509C0DFFB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number of surgeons required to serve the population are 7 per 100,000 people </a:t>
            </a:r>
          </a:p>
          <a:p>
            <a:r>
              <a:rPr lang="en-US" dirty="0"/>
              <a:t>Currently there are 5.8 per 100,000</a:t>
            </a:r>
          </a:p>
          <a:p>
            <a:r>
              <a:rPr lang="en-US" dirty="0"/>
              <a:t>In 2010, there were 5.3 million orthopedic surgeries</a:t>
            </a:r>
          </a:p>
          <a:p>
            <a:r>
              <a:rPr lang="en-US" dirty="0"/>
              <a:t>In 2020, there will be 6.6 million surgeries required</a:t>
            </a:r>
          </a:p>
          <a:p>
            <a:r>
              <a:rPr lang="en-US" dirty="0"/>
              <a:t>There are 18,000 active general surgeons in the U.S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199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7029B-F744-7B42-9BA6-2599C53F2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Flow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4F9923-EDB2-3D4D-AF06-BD8C793DFE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92925" y="1905000"/>
            <a:ext cx="7428899" cy="400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3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EFE18-41FD-C94F-9BC1-1D6CE7D8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1D2A8-4C8F-174A-BF8C-A9B1C6C4C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72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610DC-19D1-C541-98B5-0C79AB26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Hierarchy – Case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50731-3D8E-BF48-9418-9050F41575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7798372" cy="3777622"/>
          </a:xfrm>
        </p:spPr>
        <p:txBody>
          <a:bodyPr/>
          <a:lstStyle/>
          <a:p>
            <a:r>
              <a:rPr lang="en-US" dirty="0" err="1"/>
              <a:t>ViewController.swift</a:t>
            </a:r>
            <a:endParaRPr lang="en-US" dirty="0"/>
          </a:p>
          <a:p>
            <a:pPr lvl="1"/>
            <a:r>
              <a:rPr lang="en-US" dirty="0"/>
              <a:t>Imports </a:t>
            </a:r>
            <a:r>
              <a:rPr lang="en-US" dirty="0" err="1"/>
              <a:t>UIKit</a:t>
            </a:r>
            <a:r>
              <a:rPr lang="en-US" dirty="0"/>
              <a:t>, </a:t>
            </a:r>
            <a:r>
              <a:rPr lang="en-US" dirty="0" err="1"/>
              <a:t>SceneKit</a:t>
            </a:r>
            <a:r>
              <a:rPr lang="en-US" dirty="0"/>
              <a:t>, </a:t>
            </a:r>
            <a:r>
              <a:rPr lang="en-US" dirty="0" err="1"/>
              <a:t>ARKit</a:t>
            </a:r>
            <a:endParaRPr lang="en-US" dirty="0"/>
          </a:p>
          <a:p>
            <a:pPr lvl="1"/>
            <a:r>
              <a:rPr lang="en-US" dirty="0"/>
              <a:t>Adds 3D models as child node of scene</a:t>
            </a:r>
          </a:p>
          <a:p>
            <a:pPr lvl="1"/>
            <a:r>
              <a:rPr lang="en-US" dirty="0" err="1"/>
              <a:t>TouchesBegan</a:t>
            </a:r>
            <a:r>
              <a:rPr lang="en-US" dirty="0"/>
              <a:t>() – gets each instance touch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64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610DC-19D1-C541-98B5-0C79AB26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Hierarchy - 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50731-3D8E-BF48-9418-9050F41575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7798372" cy="3777622"/>
          </a:xfrm>
        </p:spPr>
        <p:txBody>
          <a:bodyPr/>
          <a:lstStyle/>
          <a:p>
            <a:r>
              <a:rPr lang="en-US" dirty="0" err="1"/>
              <a:t>ViewController.swift</a:t>
            </a:r>
            <a:endParaRPr lang="en-US" dirty="0"/>
          </a:p>
          <a:p>
            <a:pPr lvl="1"/>
            <a:r>
              <a:rPr lang="en-US" dirty="0"/>
              <a:t>Imports </a:t>
            </a:r>
            <a:r>
              <a:rPr lang="en-US" dirty="0" err="1"/>
              <a:t>UIKit</a:t>
            </a:r>
            <a:r>
              <a:rPr lang="en-US" dirty="0"/>
              <a:t>, </a:t>
            </a:r>
            <a:r>
              <a:rPr lang="en-US" dirty="0" err="1"/>
              <a:t>SceneKit</a:t>
            </a:r>
            <a:r>
              <a:rPr lang="en-US" dirty="0"/>
              <a:t>, </a:t>
            </a:r>
            <a:r>
              <a:rPr lang="en-US" dirty="0" err="1"/>
              <a:t>ARKit</a:t>
            </a:r>
            <a:endParaRPr lang="en-US" dirty="0"/>
          </a:p>
          <a:p>
            <a:pPr lvl="1"/>
            <a:r>
              <a:rPr lang="en-US" dirty="0"/>
              <a:t>Adds 3D models as child node of scene</a:t>
            </a:r>
          </a:p>
          <a:p>
            <a:pPr lvl="1"/>
            <a:r>
              <a:rPr lang="en-US" dirty="0" err="1"/>
              <a:t>TouchesBegan</a:t>
            </a:r>
            <a:r>
              <a:rPr lang="en-US" dirty="0"/>
              <a:t>() – gets each instance touch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214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26593-F651-174C-A8BE-EBD5946B44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Cases Studies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18192-F9E6-3C45-890F-7344D52376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60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968F0-F20D-9944-8719-3257A0E14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Medical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62B3A-6E37-844F-BD1E-19FD2F2C4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by Colby </a:t>
            </a:r>
            <a:r>
              <a:rPr lang="en-US" dirty="0" err="1"/>
              <a:t>Oitment</a:t>
            </a:r>
            <a:endParaRPr lang="en-US" dirty="0"/>
          </a:p>
          <a:p>
            <a:r>
              <a:rPr lang="en-US" dirty="0"/>
              <a:t>Hypothetical cases based on real 3D images</a:t>
            </a:r>
          </a:p>
        </p:txBody>
      </p:sp>
    </p:spTree>
    <p:extLst>
      <p:ext uri="{BB962C8B-B14F-4D97-AF65-F5344CB8AC3E}">
        <p14:creationId xmlns:p14="http://schemas.microsoft.com/office/powerpoint/2010/main" val="157037547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{131086C7-B2EB-8A40-9C63-F4429E8B9C9C}tf10001069</Template>
  <TotalTime>120</TotalTime>
  <Words>591</Words>
  <Application>Microsoft Macintosh PowerPoint</Application>
  <PresentationFormat>Widescreen</PresentationFormat>
  <Paragraphs>86</Paragraphs>
  <Slides>22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Century Gothic</vt:lpstr>
      <vt:lpstr>Wingdings 3</vt:lpstr>
      <vt:lpstr>Wisp</vt:lpstr>
      <vt:lpstr>Spineducation  iOS Application</vt:lpstr>
      <vt:lpstr>The Problem</vt:lpstr>
      <vt:lpstr>Background</vt:lpstr>
      <vt:lpstr>App Flow</vt:lpstr>
      <vt:lpstr>Database tables</vt:lpstr>
      <vt:lpstr>Class Hierarchy – Case Studies</vt:lpstr>
      <vt:lpstr>Class Hierarchy - AR</vt:lpstr>
      <vt:lpstr>Cases Studies</vt:lpstr>
      <vt:lpstr>What Are Medical Cases</vt:lpstr>
      <vt:lpstr>What Are Medical Cases</vt:lpstr>
      <vt:lpstr>How They Are Structured In The App</vt:lpstr>
      <vt:lpstr>How It Works</vt:lpstr>
      <vt:lpstr>Obstacles Encountered</vt:lpstr>
      <vt:lpstr>Augmented Reality Surgery</vt:lpstr>
      <vt:lpstr>3D Models</vt:lpstr>
      <vt:lpstr>3D Models</vt:lpstr>
      <vt:lpstr>Placing The Spine in AR</vt:lpstr>
      <vt:lpstr>Selection Of Start Points</vt:lpstr>
      <vt:lpstr>Obtaining Trajectory</vt:lpstr>
      <vt:lpstr>Screw Placement &amp; Verification</vt:lpstr>
      <vt:lpstr>Obstacles Encountered</vt:lpstr>
      <vt:lpstr>Demonstration Of Application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Spineducation  iOS Application</dc:title>
  <dc:creator>Maya Ramamurthy</dc:creator>
  <cp:lastModifiedBy>Maya Ramamurthy</cp:lastModifiedBy>
  <cp:revision>14</cp:revision>
  <dcterms:created xsi:type="dcterms:W3CDTF">2018-04-02T18:05:11Z</dcterms:created>
  <dcterms:modified xsi:type="dcterms:W3CDTF">2018-04-02T20:05:44Z</dcterms:modified>
</cp:coreProperties>
</file>

<file path=docProps/thumbnail.jpeg>
</file>